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8"/>
  </p:notesMasterIdLst>
  <p:sldIdLst>
    <p:sldId id="256" r:id="rId2"/>
    <p:sldId id="257" r:id="rId3"/>
    <p:sldId id="396" r:id="rId4"/>
    <p:sldId id="258" r:id="rId5"/>
    <p:sldId id="366" r:id="rId6"/>
    <p:sldId id="348" r:id="rId7"/>
    <p:sldId id="259" r:id="rId8"/>
    <p:sldId id="395" r:id="rId9"/>
    <p:sldId id="260" r:id="rId10"/>
    <p:sldId id="367" r:id="rId11"/>
    <p:sldId id="368" r:id="rId12"/>
    <p:sldId id="365" r:id="rId13"/>
    <p:sldId id="384" r:id="rId14"/>
    <p:sldId id="383" r:id="rId15"/>
    <p:sldId id="370" r:id="rId16"/>
    <p:sldId id="292" r:id="rId17"/>
    <p:sldId id="331" r:id="rId18"/>
    <p:sldId id="332" r:id="rId19"/>
    <p:sldId id="354" r:id="rId20"/>
    <p:sldId id="355" r:id="rId21"/>
    <p:sldId id="333" r:id="rId22"/>
    <p:sldId id="385" r:id="rId23"/>
    <p:sldId id="386" r:id="rId24"/>
    <p:sldId id="393" r:id="rId25"/>
    <p:sldId id="293" r:id="rId26"/>
    <p:sldId id="387" r:id="rId27"/>
    <p:sldId id="388" r:id="rId28"/>
    <p:sldId id="392" r:id="rId29"/>
    <p:sldId id="389" r:id="rId30"/>
    <p:sldId id="394" r:id="rId31"/>
    <p:sldId id="325" r:id="rId32"/>
    <p:sldId id="327" r:id="rId33"/>
    <p:sldId id="328" r:id="rId34"/>
    <p:sldId id="382" r:id="rId35"/>
    <p:sldId id="275" r:id="rId36"/>
    <p:sldId id="350" r:id="rId37"/>
  </p:sldIdLst>
  <p:sldSz cx="18288000" cy="10287000"/>
  <p:notesSz cx="6858000" cy="9144000"/>
  <p:embeddedFontLst>
    <p:embeddedFont>
      <p:font typeface="Calibri" panose="020F0502020204030204" pitchFamily="34" charset="0"/>
      <p:regular r:id="rId39"/>
      <p:bold r:id="rId40"/>
      <p:italic r:id="rId41"/>
      <p:boldItalic r:id="rId42"/>
    </p:embeddedFont>
    <p:embeddedFont>
      <p:font typeface="Consolas" panose="020B0609020204030204" pitchFamily="49" charset="0"/>
      <p:regular r:id="rId43"/>
      <p:bold r:id="rId44"/>
      <p:italic r:id="rId45"/>
      <p:boldItalic r:id="rId46"/>
    </p:embeddedFont>
    <p:embeddedFont>
      <p:font typeface="Gidole" panose="02000503000000000000" pitchFamily="2" charset="0"/>
      <p:regular r:id="rId47"/>
    </p:embeddedFont>
    <p:embeddedFont>
      <p:font typeface="League Spartan" panose="020B0604020202020204" charset="0"/>
      <p:regular r:id="rId48"/>
    </p:embeddedFont>
    <p:embeddedFont>
      <p:font typeface="Open Sans Extra Bold" panose="020B0604020202020204" charset="0"/>
      <p:regular r:id="rId49"/>
    </p:embeddedFont>
    <p:embeddedFont>
      <p:font typeface="Roboto Mono" pitchFamily="2" charset="0"/>
      <p:regular r:id="rId50"/>
      <p:bold r:id="rId51"/>
      <p:italic r:id="rId52"/>
      <p:boldItalic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945DE7E-A0D7-4CAC-80D3-AA63F0794ED5}">
          <p14:sldIdLst>
            <p14:sldId id="256"/>
            <p14:sldId id="257"/>
            <p14:sldId id="396"/>
            <p14:sldId id="258"/>
            <p14:sldId id="366"/>
            <p14:sldId id="348"/>
            <p14:sldId id="259"/>
            <p14:sldId id="395"/>
            <p14:sldId id="260"/>
            <p14:sldId id="367"/>
            <p14:sldId id="368"/>
            <p14:sldId id="365"/>
            <p14:sldId id="384"/>
          </p14:sldIdLst>
        </p14:section>
        <p14:section name="Normality and statistical inference" id="{269D685F-9EDD-4F07-A626-E949F6E26C19}">
          <p14:sldIdLst>
            <p14:sldId id="383"/>
            <p14:sldId id="370"/>
            <p14:sldId id="292"/>
            <p14:sldId id="331"/>
            <p14:sldId id="332"/>
            <p14:sldId id="354"/>
            <p14:sldId id="355"/>
            <p14:sldId id="333"/>
          </p14:sldIdLst>
        </p14:section>
        <p14:section name="Sampling and margin of error" id="{8FA54091-EB8E-4E39-9EB8-43B95728551E}">
          <p14:sldIdLst>
            <p14:sldId id="385"/>
            <p14:sldId id="386"/>
            <p14:sldId id="393"/>
          </p14:sldIdLst>
        </p14:section>
        <p14:section name="Conditional probability" id="{BBAFED29-4DBF-4FEB-A66D-7E63C237DD17}">
          <p14:sldIdLst>
            <p14:sldId id="293"/>
            <p14:sldId id="387"/>
            <p14:sldId id="388"/>
            <p14:sldId id="392"/>
            <p14:sldId id="389"/>
            <p14:sldId id="394"/>
          </p14:sldIdLst>
        </p14:section>
        <p14:section name="Conclusion" id="{B65DDA37-A09D-4337-8580-4139F5498E13}">
          <p14:sldIdLst>
            <p14:sldId id="325"/>
            <p14:sldId id="327"/>
            <p14:sldId id="328"/>
            <p14:sldId id="382"/>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3D39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78463" autoAdjust="0"/>
  </p:normalViewPr>
  <p:slideViewPr>
    <p:cSldViewPr>
      <p:cViewPr varScale="1">
        <p:scale>
          <a:sx n="48" d="100"/>
          <a:sy n="48" d="100"/>
        </p:scale>
        <p:origin x="1090" y="221"/>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s>
</file>

<file path=ppt/media/image1.png>
</file>

<file path=ppt/media/image10.png>
</file>

<file path=ppt/media/image11.jpg>
</file>

<file path=ppt/media/image12.png>
</file>

<file path=ppt/media/image13.png>
</file>

<file path=ppt/media/image14.svg>
</file>

<file path=ppt/media/image15.gif>
</file>

<file path=ppt/media/image16.gif>
</file>

<file path=ppt/media/image17.gif>
</file>

<file path=ppt/media/image18.jpe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8/31/2020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actually not that far from you all, there is no way it’s only 4 </a:t>
            </a:r>
            <a:r>
              <a:rPr lang="en-US" dirty="0" err="1"/>
              <a:t>hrs</a:t>
            </a:r>
            <a:r>
              <a:rPr lang="en-US" dirty="0"/>
              <a:t> 25, more like 7. But anyway I was up there last year and met Celia and we all hoped I could get to a meetup! Well that’s not happening but we can do this at least! </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90173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here, and don’t forget about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059681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I hope this was a helpful illustration of how normal distributions work.</a:t>
            </a:r>
          </a:p>
          <a:p>
            <a:r>
              <a:rPr lang="en-US" dirty="0"/>
              <a:t>Keep in mind that Excel has many other functions for building probability distributions, such as the binomial or the Poisson. Worth checking out to help solidify your knowledge of distributions! Very important topic.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2456296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that you have a grasp on how the normal distribution works, let’s move on to its relationship to statistical inference. You will see that the normal distribution forms a sort of missing link between our sample and our population.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2160083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Instructions follow on the next slide.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27272521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Head to the demo notes for a step-by-step instruction</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1759579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r>
              <a:rPr lang="en-US" dirty="0"/>
              <a:t>This is courtesy of the central limit theorem.  Sample means tend to normality, which means since we know the probability distribution, we can make reliable estimates about a population, given a sample, as we extrapolate to that population. </a:t>
            </a:r>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13850866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caveat is that a sample has to be “large enough.”  What does that mean? Well, the base case is 30. 60 is better and 100 is even better. </a:t>
            </a:r>
            <a:br>
              <a:rPr lang="en-US" dirty="0"/>
            </a:br>
            <a:r>
              <a:rPr lang="en-US" dirty="0"/>
              <a:t>If your data’s sample is already looking normal, it’s going to take a smaller sample size to hit that “large enough” qualification. So generally a normally distributed variable is considered a requirement to do these statistics in practice, whereas in theory this is not such a dead-locked requirement.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0905730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2675187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you see that the central limit theorem tells us that our sample means are going to be normally distributed around the population mean, and the law of large numbers tells us that as our sample increases, we should find what that population mean actually is.</a:t>
            </a:r>
            <a:br>
              <a:rPr lang="en-US" dirty="0"/>
            </a:b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22164309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far so good? Let’s look at an important case study as we in the US are in an election year.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4086651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our time together – I want to illustrate some of the key theorems of statistics that underlie data analytics and data science. And not just lecture them to you, make these interactive by using Excel.  So we will start with normality and what the normal distribution really does for us.  </a:t>
            </a:r>
          </a:p>
          <a:p>
            <a:endParaRPr lang="en-US" dirty="0"/>
          </a:p>
          <a:p>
            <a:r>
              <a:rPr lang="en-US" dirty="0"/>
              <a:t>We will then look at the link between normality and statistical inference, this is how do you take a sample and make claims about a population?</a:t>
            </a:r>
          </a:p>
          <a:p>
            <a:endParaRPr lang="en-US" dirty="0"/>
          </a:p>
          <a:p>
            <a:r>
              <a:rPr lang="en-US" dirty="0"/>
              <a:t>This will always involve sampling and sampling error, so we will look at the margin of error and what is actually meant when you hear that term.</a:t>
            </a:r>
          </a:p>
          <a:p>
            <a:endParaRPr lang="en-US" dirty="0"/>
          </a:p>
          <a:p>
            <a:r>
              <a:rPr lang="en-US" dirty="0"/>
              <a:t>Finally if we have time we will look at conditional probability and how when we are dealing with one event in the presence of another, things work a little differently, we’ll be using a famous example again from real life.</a:t>
            </a:r>
          </a:p>
          <a:p>
            <a:endParaRPr lang="en-US" dirty="0"/>
          </a:p>
          <a:p>
            <a:r>
              <a:rPr lang="en-US" dirty="0"/>
              <a:t>And then bring it back to what your next steps for learning stats might be.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take a look at this relationship between our sample and the margin of error. </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8984137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does the margin of error actually mean? </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2295554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Thoughts on the margin of error?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32304801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this section is quite different. We are going to look at how probabilities are affected by prior information that we possess. </a:t>
            </a:r>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23035043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Everybody ready for a game?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9284522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play let’s make a deal! Scenario is on the next slide and then we’ll jump into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36489027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take a moment to enter in the chat what you think we should do. And then we will demo it in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20454684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find this GIF super helpful in understanding what is happening here. Our probabilities change based on the information we received about our priors. This is where Bayesian statistics comes in, something to check out if you are interested.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30937396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one was a doozy, any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24875619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everybody for tuning in today, looking forward to having some socializing here at the end! </a:t>
            </a:r>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2579576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Ideally for you to get the most out of this workshop, you will have some familiarity with descriptive statistics, if you’ve heard of things like the mean, median mode and standard deviation/variance, you should be in good shape.</a:t>
            </a:r>
          </a:p>
          <a:p>
            <a:endParaRPr lang="en-US" dirty="0"/>
          </a:p>
          <a:p>
            <a:r>
              <a:rPr lang="en-US" dirty="0"/>
              <a:t>It would also be great if you can handle some intermediate Excel functions such as MATCH and nested IF statements, this will be very useful for how we wrangle and set up this data. </a:t>
            </a:r>
          </a:p>
          <a:p>
            <a:endParaRPr lang="en-US" dirty="0"/>
          </a:p>
          <a:p>
            <a:r>
              <a:rPr lang="en-US" dirty="0"/>
              <a:t>And we’ll also be visualizing most of this data so some comfort with using charts will be helpful.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19844847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this is a pretty comprehensive look at doing statistics in Excel, this will indeed take you all the way through into linear regression, using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32</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something I have come up with on my website, it’s a resource library for teaching data analytics. I have things like lesson plans and white papers, etc. Take a look and I hope it helps you. My idea is to essentially open-source what a data analytics training academy would look like for an organization.  </a:t>
            </a:r>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11515942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36</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this to be as interactive as possible, if you’ve got two screens you’re welcome to follow along with me! You can download all the resources at the repo, things are broken into sections.  I have all the files we’ll use as well as notes for the workshop, I have these notes loaded up on my iPad and I’ll be looking at them here.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blog post explaining my reasoning behind why do this in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41930039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start with looking at what normality actually means and what it tells us.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normal distribution of paramount in statistics. We are able to extrapolate pretty well about a variable’s value when it falls on a bell curve because we know exactly how “spread” the variable’s values are around its center. </a:t>
            </a:r>
          </a:p>
          <a:p>
            <a:r>
              <a:rPr lang="en-US" dirty="0"/>
              <a:t>Next slide for some specifics.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11722288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15096746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8/31/2020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8/31/2020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8/31/2020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5.gif"/></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6.gif"/></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hyperlink" Target="https://www.youtube.com/watch?v=4Lb-6rxZxx0" TargetMode="External"/><Relationship Id="rId4" Type="http://schemas.openxmlformats.org/officeDocument/2006/relationships/image" Target="../media/image17.gi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hyperlink" Target="https://maqimzmnjbt5wavnbicv98tlhog-my.sharepoint.com/:b:/g/personal/george_stringfestanalytics_com/EU8yGHJ_zURJghhOjKDwcRYB2-eN6t-uHxR3BmepRXU34g?e=jzjc9M"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github.com/summerofgeorge/stats-ms-excel-toronto"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hyperlink" Target="https://georgejmount.com/why-excel-is-the-best-way-to-learn-data-analytics/" TargetMode="Externa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2"/>
          <a:srcRect/>
          <a:stretch>
            <a:fillRect/>
          </a:stretch>
        </p:blipFill>
        <p:spPr>
          <a:xfrm>
            <a:off x="11095486" y="-952760"/>
            <a:ext cx="6699438" cy="4911526"/>
          </a:xfrm>
          <a:prstGeom prst="rect">
            <a:avLst/>
          </a:prstGeom>
        </p:spPr>
      </p:pic>
      <p:sp>
        <p:nvSpPr>
          <p:cNvPr id="8" name="TextBox 8"/>
          <p:cNvSpPr txBox="1"/>
          <p:nvPr/>
        </p:nvSpPr>
        <p:spPr>
          <a:xfrm>
            <a:off x="3716308" y="5238750"/>
            <a:ext cx="13542992" cy="4228722"/>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LEARNING STATISTICS IN EXCEL</a:t>
            </a:r>
          </a:p>
        </p:txBody>
      </p:sp>
      <p:pic>
        <p:nvPicPr>
          <p:cNvPr id="11" name="Picture 10">
            <a:extLst>
              <a:ext uri="{FF2B5EF4-FFF2-40B4-BE49-F238E27FC236}">
                <a16:creationId xmlns:a16="http://schemas.microsoft.com/office/drawing/2014/main" id="{BC75A463-D708-49E8-A688-40CA4C28C117}"/>
              </a:ext>
            </a:extLst>
          </p:cNvPr>
          <p:cNvPicPr>
            <a:picLocks noChangeAspect="1"/>
          </p:cNvPicPr>
          <p:nvPr/>
        </p:nvPicPr>
        <p:blipFill>
          <a:blip r:embed="rId3"/>
          <a:stretch>
            <a:fillRect/>
          </a:stretch>
        </p:blipFill>
        <p:spPr>
          <a:xfrm>
            <a:off x="533400" y="7353111"/>
            <a:ext cx="4938188" cy="26062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1981200" y="34290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EVER WANTED TO JUST BE NORMAL?</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11" name="TextBox 4">
            <a:extLst>
              <a:ext uri="{FF2B5EF4-FFF2-40B4-BE49-F238E27FC236}">
                <a16:creationId xmlns:a16="http://schemas.microsoft.com/office/drawing/2014/main" id="{96EB26AC-4351-48BF-9B04-3182EFED1FA2}"/>
              </a:ext>
            </a:extLst>
          </p:cNvPr>
          <p:cNvSpPr txBox="1"/>
          <p:nvPr/>
        </p:nvSpPr>
        <p:spPr>
          <a:xfrm>
            <a:off x="1981200" y="126623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STATISTICS IS YOUR CHANCE.</a:t>
            </a:r>
          </a:p>
        </p:txBody>
      </p:sp>
      <p:pic>
        <p:nvPicPr>
          <p:cNvPr id="8" name="Picture 7">
            <a:extLst>
              <a:ext uri="{FF2B5EF4-FFF2-40B4-BE49-F238E27FC236}">
                <a16:creationId xmlns:a16="http://schemas.microsoft.com/office/drawing/2014/main" id="{F2570F35-8BD5-481B-A39F-7E17918BDF9F}"/>
              </a:ext>
            </a:extLst>
          </p:cNvPr>
          <p:cNvPicPr>
            <a:picLocks noChangeAspect="1"/>
          </p:cNvPicPr>
          <p:nvPr/>
        </p:nvPicPr>
        <p:blipFill>
          <a:blip r:embed="rId4"/>
          <a:stretch>
            <a:fillRect/>
          </a:stretch>
        </p:blipFill>
        <p:spPr>
          <a:xfrm>
            <a:off x="3048000" y="2189560"/>
            <a:ext cx="12496800" cy="7511375"/>
          </a:xfrm>
          <a:prstGeom prst="rect">
            <a:avLst/>
          </a:prstGeom>
        </p:spPr>
      </p:pic>
    </p:spTree>
    <p:extLst>
      <p:ext uri="{BB962C8B-B14F-4D97-AF65-F5344CB8AC3E}">
        <p14:creationId xmlns:p14="http://schemas.microsoft.com/office/powerpoint/2010/main" val="1060067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2057400" y="342900"/>
            <a:ext cx="16230600" cy="1569660"/>
          </a:xfrm>
          <a:prstGeom prst="rect">
            <a:avLst/>
          </a:prstGeom>
        </p:spPr>
        <p:txBody>
          <a:bodyPr wrap="square" lIns="0" tIns="0" rIns="0" bIns="0" rtlCol="0" anchor="t">
            <a:spAutoFit/>
          </a:bodyPr>
          <a:lstStyle/>
          <a:p>
            <a:pPr marL="264160" lvl="1" algn="ctr"/>
            <a:r>
              <a:rPr lang="en-US" sz="5400" spc="160" dirty="0">
                <a:solidFill>
                  <a:srgbClr val="000000"/>
                </a:solidFill>
                <a:latin typeface="League Spartan Bold"/>
              </a:rPr>
              <a:t>WHAT DOES IT MEAN TO BE NORMAL?</a:t>
            </a:r>
          </a:p>
          <a:p>
            <a:pPr marL="264160" lvl="1" algn="ctr"/>
            <a:r>
              <a:rPr lang="en-US" sz="4800" spc="160" dirty="0">
                <a:solidFill>
                  <a:srgbClr val="000000"/>
                </a:solidFill>
                <a:latin typeface="League Spartan Bold"/>
              </a:rPr>
              <a:t>“Empirical rule”</a:t>
            </a:r>
            <a:endParaRPr lang="en-US" sz="6000" spc="160" dirty="0">
              <a:solidFill>
                <a:srgbClr val="000000"/>
              </a:solidFill>
              <a:latin typeface="League Spartan Bold"/>
            </a:endParaRP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a:extLst>
              <a:ext uri="{FF2B5EF4-FFF2-40B4-BE49-F238E27FC236}">
                <a16:creationId xmlns:a16="http://schemas.microsoft.com/office/drawing/2014/main" id="{3A4A5DFB-1992-4B5C-A084-B77701D0B715}"/>
              </a:ext>
            </a:extLst>
          </p:cNvPr>
          <p:cNvPicPr>
            <a:picLocks noChangeAspect="1"/>
          </p:cNvPicPr>
          <p:nvPr/>
        </p:nvPicPr>
        <p:blipFill>
          <a:blip r:embed="rId4"/>
          <a:stretch>
            <a:fillRect/>
          </a:stretch>
        </p:blipFill>
        <p:spPr>
          <a:xfrm>
            <a:off x="191248" y="3372458"/>
            <a:ext cx="17905504" cy="3542083"/>
          </a:xfrm>
          <a:prstGeom prst="rect">
            <a:avLst/>
          </a:prstGeom>
        </p:spPr>
      </p:pic>
    </p:spTree>
    <p:extLst>
      <p:ext uri="{BB962C8B-B14F-4D97-AF65-F5344CB8AC3E}">
        <p14:creationId xmlns:p14="http://schemas.microsoft.com/office/powerpoint/2010/main" val="503539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897405" cy="6550191"/>
          </a:xfrm>
          <a:prstGeom prst="rect">
            <a:avLst/>
          </a:prstGeom>
        </p:spPr>
        <p:txBody>
          <a:bodyPr wrap="square" lIns="0" tIns="0" rIns="0" bIns="0" rtlCol="0" anchor="t">
            <a:spAutoFit/>
          </a:bodyPr>
          <a:lstStyle/>
          <a:p>
            <a:pPr marL="1028700" lvl="1" indent="-571500">
              <a:lnSpc>
                <a:spcPct val="150000"/>
              </a:lnSpc>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empirical-rule.xlsx</a:t>
            </a:r>
          </a:p>
          <a:p>
            <a:pPr marL="1485900" lvl="2" indent="-571500">
              <a:lnSpc>
                <a:spcPct val="150000"/>
              </a:lnSpc>
              <a:buFont typeface="Arial" panose="020B0604020202020204" pitchFamily="34" charset="0"/>
              <a:buChar char="•"/>
            </a:pPr>
            <a:r>
              <a:rPr lang="en-US" sz="3600" i="1" dirty="0">
                <a:solidFill>
                  <a:srgbClr val="000000"/>
                </a:solidFill>
                <a:latin typeface="Gidole" panose="020B0604020202020204" charset="0"/>
                <a:ea typeface="Roboto Mono" pitchFamily="2" charset="0"/>
              </a:rPr>
              <a:t>Probability mass function </a:t>
            </a:r>
            <a:r>
              <a:rPr lang="en-US" sz="3600" dirty="0">
                <a:solidFill>
                  <a:srgbClr val="000000"/>
                </a:solidFill>
                <a:latin typeface="Gidole" panose="020B0604020202020204" charset="0"/>
                <a:ea typeface="Roboto Mono" pitchFamily="2" charset="0"/>
              </a:rPr>
              <a:t>: tells us what percent of observations we expect to find for a given value of our distribution</a:t>
            </a:r>
          </a:p>
          <a:p>
            <a:pPr marL="1943100" lvl="3" indent="-571500">
              <a:lnSpc>
                <a:spcPct val="150000"/>
              </a:lnSpc>
              <a:buFont typeface="Arial" panose="020B0604020202020204" pitchFamily="34" charset="0"/>
              <a:buChar char="•"/>
            </a:pPr>
            <a:r>
              <a:rPr lang="en-US" sz="3600" dirty="0">
                <a:solidFill>
                  <a:srgbClr val="000000"/>
                </a:solidFill>
                <a:latin typeface="Gidole" panose="020B0604020202020204" charset="0"/>
                <a:ea typeface="Roboto Mono" pitchFamily="2" charset="0"/>
              </a:rPr>
              <a:t>e.g. We would expect to find about 3.7% of observations to equal 54 for a normally-distributed variable with a mean of 50 and standard deviation of 10</a:t>
            </a:r>
            <a:endParaRPr lang="en-US" sz="3600" dirty="0">
              <a:latin typeface="Gidole" panose="020B0604020202020204" charset="0"/>
            </a:endParaRPr>
          </a:p>
        </p:txBody>
      </p:sp>
    </p:spTree>
    <p:extLst>
      <p:ext uri="{BB962C8B-B14F-4D97-AF65-F5344CB8AC3E}">
        <p14:creationId xmlns:p14="http://schemas.microsoft.com/office/powerpoint/2010/main" val="841055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125990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NORMALITY AND STATISTICAL INFERENCE</a:t>
            </a:r>
          </a:p>
        </p:txBody>
      </p:sp>
    </p:spTree>
    <p:extLst>
      <p:ext uri="{BB962C8B-B14F-4D97-AF65-F5344CB8AC3E}">
        <p14:creationId xmlns:p14="http://schemas.microsoft.com/office/powerpoint/2010/main" val="9842607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
            <a:ext cx="7687509" cy="5129475"/>
          </a:xfrm>
          <a:prstGeom prst="rect">
            <a:avLst/>
          </a:prstGeom>
        </p:spPr>
      </p:pic>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4"/>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1154162"/>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STATROULETTE</a:t>
            </a:r>
          </a:p>
        </p:txBody>
      </p:sp>
      <p:sp>
        <p:nvSpPr>
          <p:cNvPr id="10" name="TextBox 10"/>
          <p:cNvSpPr txBox="1"/>
          <p:nvPr/>
        </p:nvSpPr>
        <p:spPr>
          <a:xfrm>
            <a:off x="5728519" y="5938707"/>
            <a:ext cx="11374956" cy="1102866"/>
          </a:xfrm>
          <a:prstGeom prst="rect">
            <a:avLst/>
          </a:prstGeom>
        </p:spPr>
        <p:txBody>
          <a:bodyPr wrap="square" lIns="0" tIns="0" rIns="0" bIns="0" rtlCol="0" anchor="t">
            <a:spAutoFit/>
          </a:bodyPr>
          <a:lstStyle/>
          <a:p>
            <a:pPr marL="868680" lvl="1" indent="-571500">
              <a:lnSpc>
                <a:spcPts val="4320"/>
              </a:lnSpc>
              <a:buFont typeface="Arial" panose="020B0604020202020204" pitchFamily="34" charset="0"/>
              <a:buChar char="•"/>
            </a:pPr>
            <a:r>
              <a:rPr lang="en-US" sz="3600" b="1" spc="179" dirty="0">
                <a:solidFill>
                  <a:srgbClr val="F2F0F4"/>
                </a:solidFill>
                <a:latin typeface="Gidole Bold"/>
              </a:rPr>
              <a:t>A roulette wheel returns values between 0 and 36.</a:t>
            </a:r>
          </a:p>
          <a:p>
            <a:pPr marL="868680" lvl="1" indent="-571500">
              <a:lnSpc>
                <a:spcPts val="4320"/>
              </a:lnSpc>
              <a:buFont typeface="Arial" panose="020B0604020202020204" pitchFamily="34" charset="0"/>
              <a:buChar char="•"/>
            </a:pPr>
            <a:r>
              <a:rPr lang="en-US" sz="3600" b="1" spc="179" dirty="0">
                <a:solidFill>
                  <a:srgbClr val="F2F0F4"/>
                </a:solidFill>
                <a:latin typeface="Gidole Bold"/>
              </a:rPr>
              <a:t>Let’s simulate a game of roulette in Excel</a:t>
            </a:r>
          </a:p>
        </p:txBody>
      </p:sp>
    </p:spTree>
    <p:extLst>
      <p:ext uri="{BB962C8B-B14F-4D97-AF65-F5344CB8AC3E}">
        <p14:creationId xmlns:p14="http://schemas.microsoft.com/office/powerpoint/2010/main" val="1576119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7879080"/>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200" dirty="0">
                <a:solidFill>
                  <a:srgbClr val="000000"/>
                </a:solidFill>
                <a:latin typeface="Consolas" panose="020B0609020204030204" pitchFamily="49" charset="0"/>
              </a:rPr>
              <a:t>central-limit.xlsx</a:t>
            </a:r>
          </a:p>
          <a:p>
            <a:pPr marL="346710" lvl="1"/>
            <a:endParaRPr lang="en-US" sz="3200" dirty="0">
              <a:solidFill>
                <a:srgbClr val="000000"/>
              </a:solidFill>
              <a:latin typeface="Gidole" panose="020B0604020202020204" charset="0"/>
            </a:endParaRPr>
          </a:p>
          <a:p>
            <a:pPr marL="346710" lvl="1"/>
            <a:r>
              <a:rPr lang="en-US" sz="3200" dirty="0">
                <a:solidFill>
                  <a:srgbClr val="000000"/>
                </a:solidFill>
                <a:latin typeface="Gidole" panose="020B0604020202020204" charset="0"/>
              </a:rPr>
              <a:t>	First: </a:t>
            </a:r>
          </a:p>
          <a:p>
            <a:pPr marL="346710" lvl="1"/>
            <a:endParaRPr lang="en-US" sz="3200" dirty="0">
              <a:solidFill>
                <a:srgbClr val="000000"/>
              </a:solidFill>
              <a:latin typeface="Gidole" panose="020B0604020202020204" charset="0"/>
            </a:endParaRPr>
          </a:p>
          <a:p>
            <a:pPr marL="1261110" lvl="2" indent="-457200">
              <a:buFont typeface="Arial" panose="020B0604020202020204" pitchFamily="34" charset="0"/>
              <a:buChar char="•"/>
            </a:pPr>
            <a:r>
              <a:rPr lang="en-US" sz="3200" dirty="0">
                <a:solidFill>
                  <a:srgbClr val="000000"/>
                </a:solidFill>
                <a:latin typeface="Gidole" panose="020B0604020202020204" charset="0"/>
              </a:rPr>
              <a:t>Simulate 500 rounds of a roulette spin.  </a:t>
            </a:r>
          </a:p>
          <a:p>
            <a:pPr marL="1261110" lvl="2" indent="-457200">
              <a:buFont typeface="Arial" panose="020B0604020202020204" pitchFamily="34" charset="0"/>
              <a:buChar char="•"/>
            </a:pPr>
            <a:r>
              <a:rPr lang="en-US" sz="3200" dirty="0">
                <a:solidFill>
                  <a:srgbClr val="000000"/>
                </a:solidFill>
                <a:latin typeface="Gidole" panose="020B0604020202020204" charset="0"/>
              </a:rPr>
              <a:t>Plot the resulting frequency distribution as a histogram. </a:t>
            </a:r>
          </a:p>
          <a:p>
            <a:pPr marL="803910" lvl="2"/>
            <a:endParaRPr lang="en-US" sz="3200" dirty="0">
              <a:solidFill>
                <a:srgbClr val="000000"/>
              </a:solidFill>
              <a:latin typeface="Gidole" panose="020B0604020202020204" charset="0"/>
            </a:endParaRPr>
          </a:p>
          <a:p>
            <a:pPr marL="803910" lvl="2"/>
            <a:r>
              <a:rPr lang="en-US" sz="3200" dirty="0">
                <a:solidFill>
                  <a:srgbClr val="000000"/>
                </a:solidFill>
                <a:latin typeface="Gidole" panose="020B0604020202020204" charset="0"/>
              </a:rPr>
              <a:t>Then:</a:t>
            </a:r>
          </a:p>
          <a:p>
            <a:pPr marL="1261110" lvl="2" indent="-457200">
              <a:buFont typeface="Arial" panose="020B0604020202020204" pitchFamily="34" charset="0"/>
              <a:buChar char="•"/>
            </a:pPr>
            <a:endParaRPr lang="en-US" sz="3200" dirty="0">
              <a:solidFill>
                <a:srgbClr val="000000"/>
              </a:solidFill>
              <a:latin typeface="Gidole" panose="020B0604020202020204" charset="0"/>
            </a:endParaRPr>
          </a:p>
          <a:p>
            <a:pPr marL="1261110" lvl="2" indent="-457200">
              <a:buFont typeface="Arial" panose="020B0604020202020204" pitchFamily="34" charset="0"/>
              <a:buChar char="•"/>
            </a:pPr>
            <a:r>
              <a:rPr lang="en-US" sz="3200" dirty="0">
                <a:solidFill>
                  <a:srgbClr val="000000"/>
                </a:solidFill>
                <a:latin typeface="Gidole" panose="020B0604020202020204" charset="0"/>
              </a:rPr>
              <a:t>Simulate a roulette spin 100 times. </a:t>
            </a:r>
          </a:p>
          <a:p>
            <a:pPr marL="1261110" lvl="2" indent="-457200">
              <a:buFont typeface="Arial" panose="020B0604020202020204" pitchFamily="34" charset="0"/>
              <a:buChar char="•"/>
            </a:pPr>
            <a:r>
              <a:rPr lang="en-US" sz="3200" dirty="0">
                <a:solidFill>
                  <a:srgbClr val="000000"/>
                </a:solidFill>
                <a:latin typeface="Gidole" panose="020B0604020202020204" charset="0"/>
              </a:rPr>
              <a:t>Take the average spin.</a:t>
            </a:r>
          </a:p>
          <a:p>
            <a:pPr marL="1261110" lvl="2" indent="-457200">
              <a:buFont typeface="Arial" panose="020B0604020202020204" pitchFamily="34" charset="0"/>
              <a:buChar char="•"/>
            </a:pPr>
            <a:r>
              <a:rPr lang="en-US" sz="3200" dirty="0">
                <a:solidFill>
                  <a:srgbClr val="000000"/>
                </a:solidFill>
                <a:latin typeface="Gidole" panose="020B0604020202020204" charset="0"/>
              </a:rPr>
              <a:t>Do this for 500 trials.</a:t>
            </a:r>
          </a:p>
          <a:p>
            <a:pPr marL="1261110" lvl="2" indent="-457200">
              <a:buFont typeface="Arial" panose="020B0604020202020204" pitchFamily="34" charset="0"/>
              <a:buChar char="•"/>
            </a:pPr>
            <a:r>
              <a:rPr lang="en-US" sz="3200" dirty="0">
                <a:solidFill>
                  <a:srgbClr val="000000"/>
                </a:solidFill>
                <a:latin typeface="Gidole" panose="020B0604020202020204" charset="0"/>
              </a:rPr>
              <a:t>Plot the distribution of trial means as a histogram. </a:t>
            </a:r>
          </a:p>
          <a:p>
            <a:pPr marL="1261110" lvl="2" indent="-457200">
              <a:buFont typeface="Arial" panose="020B0604020202020204" pitchFamily="34" charset="0"/>
              <a:buChar char="•"/>
            </a:pPr>
            <a:endParaRPr lang="en-US" sz="3200" dirty="0">
              <a:solidFill>
                <a:srgbClr val="000000"/>
              </a:solidFill>
              <a:latin typeface="Gidole" panose="020B0604020202020204" charset="0"/>
            </a:endParaRPr>
          </a:p>
        </p:txBody>
      </p:sp>
    </p:spTree>
    <p:extLst>
      <p:ext uri="{BB962C8B-B14F-4D97-AF65-F5344CB8AC3E}">
        <p14:creationId xmlns:p14="http://schemas.microsoft.com/office/powerpoint/2010/main" val="34692319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757165"/>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Central limit theorem</a:t>
            </a:r>
            <a:r>
              <a:rPr lang="en-US" sz="4800" b="1" spc="179" dirty="0">
                <a:solidFill>
                  <a:srgbClr val="F2F0F4"/>
                </a:solidFill>
                <a:latin typeface="Gidole Bold"/>
              </a:rPr>
              <a:t>: the sampling distribution of the mean of any independent, random variable will be normal or nearly normal, </a:t>
            </a:r>
            <a:r>
              <a:rPr lang="en-US" sz="4800" b="1" i="1" spc="179" dirty="0">
                <a:solidFill>
                  <a:srgbClr val="F2F0F4"/>
                </a:solidFill>
                <a:latin typeface="Gidole Bold"/>
              </a:rPr>
              <a:t>if the sample size is large enough.</a:t>
            </a: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22462960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How “large enough” is large enough? </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123658"/>
          </a:xfrm>
          <a:prstGeom prst="rect">
            <a:avLst/>
          </a:prstGeom>
          <a:noFill/>
        </p:spPr>
        <p:txBody>
          <a:bodyPr wrap="square" rtlCol="0">
            <a:spAutoFit/>
          </a:bodyPr>
          <a:lstStyle/>
          <a:p>
            <a:pPr marL="1028700" lvl="1" indent="-571500">
              <a:buFont typeface="Arial" panose="020B0604020202020204" pitchFamily="34" charset="0"/>
              <a:buChar char="•"/>
            </a:pPr>
            <a:r>
              <a:rPr lang="en-US" sz="4400" dirty="0">
                <a:latin typeface="Gidole" panose="020B0604020202020204" charset="0"/>
              </a:rPr>
              <a:t>N = 30? 60? 100?</a:t>
            </a:r>
          </a:p>
          <a:p>
            <a:pPr marL="1028700" lvl="1" indent="-571500">
              <a:buFont typeface="Arial" panose="020B0604020202020204" pitchFamily="34" charset="0"/>
              <a:buChar char="•"/>
            </a:pPr>
            <a:r>
              <a:rPr lang="en-US" sz="4400" dirty="0">
                <a:latin typeface="Gidole" panose="020B0604020202020204" charset="0"/>
              </a:rPr>
              <a:t>It depends on how “normal” your sample is</a:t>
            </a:r>
            <a:endParaRPr lang="en-US" sz="4400" i="1" dirty="0">
              <a:latin typeface="Gidole" panose="020B0604020202020204" charset="0"/>
            </a:endParaRPr>
          </a:p>
        </p:txBody>
      </p:sp>
    </p:spTree>
    <p:extLst>
      <p:ext uri="{BB962C8B-B14F-4D97-AF65-F5344CB8AC3E}">
        <p14:creationId xmlns:p14="http://schemas.microsoft.com/office/powerpoint/2010/main" val="789693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3323987"/>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Consolas" panose="020B0609020204030204" pitchFamily="49" charset="0"/>
              </a:rPr>
              <a:t>large-numbers.xlsx</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A roulette wheel returns values between 0 and 36.</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What is the average roulette spin given more and more spins?</a:t>
            </a:r>
          </a:p>
          <a:p>
            <a:pPr marL="803910" lvl="1" indent="-457200">
              <a:buFont typeface="Arial" panose="020B0604020202020204" pitchFamily="34" charset="0"/>
              <a:buChar char="•"/>
            </a:pPr>
            <a:endParaRPr lang="en-US" sz="36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702251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205732"/>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Law of large numbers</a:t>
            </a:r>
            <a:r>
              <a:rPr lang="en-US" sz="4800" b="1" spc="179" dirty="0">
                <a:solidFill>
                  <a:srgbClr val="F2F0F4"/>
                </a:solidFill>
                <a:latin typeface="Gidole Bold"/>
              </a:rPr>
              <a:t>: the average of results obtained from trials become closer to the expected value as more trials are performed</a:t>
            </a:r>
            <a:endParaRPr lang="en-US" sz="4800" b="1" i="1" spc="179" dirty="0">
              <a:solidFill>
                <a:srgbClr val="F2F0F4"/>
              </a:solidFill>
              <a:latin typeface="Gidole Bold"/>
            </a:endParaRP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16493307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511473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SAMPLING AND THE MARGIN OF ERROR</a:t>
            </a:r>
          </a:p>
        </p:txBody>
      </p:sp>
    </p:spTree>
    <p:extLst>
      <p:ext uri="{BB962C8B-B14F-4D97-AF65-F5344CB8AC3E}">
        <p14:creationId xmlns:p14="http://schemas.microsoft.com/office/powerpoint/2010/main" val="3091671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rPr>
              <a:t>File: </a:t>
            </a:r>
            <a:r>
              <a:rPr lang="en-US" sz="3600" dirty="0">
                <a:solidFill>
                  <a:srgbClr val="000000"/>
                </a:solidFill>
                <a:latin typeface="Roboto Mono" pitchFamily="2" charset="0"/>
                <a:ea typeface="Roboto Mono" pitchFamily="2" charset="0"/>
              </a:rPr>
              <a:t>margin-of-error.xlsx</a:t>
            </a:r>
          </a:p>
          <a:p>
            <a:pPr marL="803910" lvl="1" indent="-457200">
              <a:buFont typeface="Arial" panose="020B0604020202020204" pitchFamily="34" charset="0"/>
              <a:buChar char="•"/>
            </a:pPr>
            <a:r>
              <a:rPr lang="en-US" sz="3600" dirty="0">
                <a:solidFill>
                  <a:srgbClr val="000000"/>
                </a:solidFill>
                <a:latin typeface="Gidole" panose="02000503000000000000" pitchFamily="50" charset="0"/>
                <a:ea typeface="Roboto Mono" pitchFamily="2" charset="0"/>
              </a:rPr>
              <a:t>Pollsters often report a “margin of error of +/- 2-3%.”</a:t>
            </a:r>
          </a:p>
          <a:p>
            <a:pPr marL="1261110" lvl="2" indent="-457200">
              <a:buFont typeface="Arial" panose="020B0604020202020204" pitchFamily="34" charset="0"/>
              <a:buChar char="•"/>
            </a:pPr>
            <a:r>
              <a:rPr lang="en-US" sz="3600" i="1" dirty="0">
                <a:solidFill>
                  <a:srgbClr val="000000"/>
                </a:solidFill>
                <a:latin typeface="Gidole" panose="02000503000000000000" pitchFamily="50" charset="0"/>
                <a:ea typeface="Roboto Mono" pitchFamily="2" charset="0"/>
              </a:rPr>
              <a:t>What does that mean? </a:t>
            </a:r>
          </a:p>
        </p:txBody>
      </p:sp>
      <p:pic>
        <p:nvPicPr>
          <p:cNvPr id="5" name="Graphic 2" descr="Call center">
            <a:extLst>
              <a:ext uri="{FF2B5EF4-FFF2-40B4-BE49-F238E27FC236}">
                <a16:creationId xmlns:a16="http://schemas.microsoft.com/office/drawing/2014/main" id="{3F72133D-B510-4625-98AC-01CBB020CCB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8000" y="2951615"/>
            <a:ext cx="7086600" cy="7335385"/>
          </a:xfrm>
          <a:prstGeom prst="rect">
            <a:avLst/>
          </a:prstGeom>
        </p:spPr>
      </p:pic>
    </p:spTree>
    <p:extLst>
      <p:ext uri="{BB962C8B-B14F-4D97-AF65-F5344CB8AC3E}">
        <p14:creationId xmlns:p14="http://schemas.microsoft.com/office/powerpoint/2010/main" val="32545526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1715698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305800" y="266700"/>
            <a:ext cx="9593207"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CONDITIONAL PROBABILITY</a:t>
            </a:r>
          </a:p>
        </p:txBody>
      </p:sp>
    </p:spTree>
    <p:extLst>
      <p:ext uri="{BB962C8B-B14F-4D97-AF65-F5344CB8AC3E}">
        <p14:creationId xmlns:p14="http://schemas.microsoft.com/office/powerpoint/2010/main" val="24834589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2" name="Picture 11" descr="A close up of a logo&#10;&#10;Description automatically generated">
            <a:extLst>
              <a:ext uri="{FF2B5EF4-FFF2-40B4-BE49-F238E27FC236}">
                <a16:creationId xmlns:a16="http://schemas.microsoft.com/office/drawing/2014/main" id="{1504C2FA-470A-41CA-A4CA-0E571ABC8D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39"/>
            <a:ext cx="18288000" cy="10287000"/>
          </a:xfrm>
          <a:prstGeom prst="rect">
            <a:avLst/>
          </a:prstGeom>
        </p:spPr>
      </p:pic>
    </p:spTree>
    <p:extLst>
      <p:ext uri="{BB962C8B-B14F-4D97-AF65-F5344CB8AC3E}">
        <p14:creationId xmlns:p14="http://schemas.microsoft.com/office/powerpoint/2010/main" val="14225190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descr="A person holding a microphone&#10;&#10;Description automatically generated">
            <a:extLst>
              <a:ext uri="{FF2B5EF4-FFF2-40B4-BE49-F238E27FC236}">
                <a16:creationId xmlns:a16="http://schemas.microsoft.com/office/drawing/2014/main" id="{1540C8D1-27A1-41C8-BB97-544BD7A4F7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3829" y="0"/>
            <a:ext cx="12545122" cy="10287000"/>
          </a:xfrm>
          <a:prstGeom prst="rect">
            <a:avLst/>
          </a:prstGeom>
        </p:spPr>
      </p:pic>
    </p:spTree>
    <p:extLst>
      <p:ext uri="{BB962C8B-B14F-4D97-AF65-F5344CB8AC3E}">
        <p14:creationId xmlns:p14="http://schemas.microsoft.com/office/powerpoint/2010/main" val="23301387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3877985"/>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Consolas" panose="020B0609020204030204" pitchFamily="49" charset="0"/>
              </a:rPr>
              <a:t>monty-hall.xlsx</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Three doors: one car, two goats</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You pick a door</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Monty opens another door: it has a goat</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Do you stick to your door, or switch doors? Does it matter? </a:t>
            </a:r>
          </a:p>
          <a:p>
            <a:pPr marL="803910" lvl="1" indent="-457200">
              <a:buFont typeface="Arial" panose="020B0604020202020204" pitchFamily="34" charset="0"/>
              <a:buChar char="•"/>
            </a:pPr>
            <a:endParaRPr lang="en-US" sz="3600" dirty="0">
              <a:solidFill>
                <a:srgbClr val="000000"/>
              </a:solidFill>
              <a:latin typeface="Consolas" panose="020B0609020204030204" pitchFamily="49" charset="0"/>
            </a:endParaRPr>
          </a:p>
        </p:txBody>
      </p:sp>
      <p:sp>
        <p:nvSpPr>
          <p:cNvPr id="2" name="TextBox 1">
            <a:extLst>
              <a:ext uri="{FF2B5EF4-FFF2-40B4-BE49-F238E27FC236}">
                <a16:creationId xmlns:a16="http://schemas.microsoft.com/office/drawing/2014/main" id="{9F2FCC00-779C-4354-8224-A7ED44BCFC3C}"/>
              </a:ext>
            </a:extLst>
          </p:cNvPr>
          <p:cNvSpPr txBox="1"/>
          <p:nvPr/>
        </p:nvSpPr>
        <p:spPr>
          <a:xfrm>
            <a:off x="12189051" y="6362700"/>
            <a:ext cx="5257800" cy="3631763"/>
          </a:xfrm>
          <a:prstGeom prst="rect">
            <a:avLst/>
          </a:prstGeom>
          <a:noFill/>
        </p:spPr>
        <p:txBody>
          <a:bodyPr wrap="square" rtlCol="0">
            <a:spAutoFit/>
          </a:bodyPr>
          <a:lstStyle/>
          <a:p>
            <a:r>
              <a:rPr lang="en-US" sz="11500" dirty="0"/>
              <a:t>🚪🚪🚪</a:t>
            </a:r>
          </a:p>
          <a:p>
            <a:r>
              <a:rPr lang="en-US" sz="8000" dirty="0"/>
              <a:t>🐐</a:t>
            </a:r>
            <a:r>
              <a:rPr lang="en-US" sz="11500" dirty="0"/>
              <a:t>🚗</a:t>
            </a:r>
            <a:r>
              <a:rPr lang="en-US" sz="8000" dirty="0"/>
              <a:t>🐐 </a:t>
            </a:r>
          </a:p>
        </p:txBody>
      </p:sp>
    </p:spTree>
    <p:extLst>
      <p:ext uri="{BB962C8B-B14F-4D97-AF65-F5344CB8AC3E}">
        <p14:creationId xmlns:p14="http://schemas.microsoft.com/office/powerpoint/2010/main" val="22311499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9" name="Picture 8" descr="A person standing in front of a door&#10;&#10;Description automatically generated">
            <a:extLst>
              <a:ext uri="{FF2B5EF4-FFF2-40B4-BE49-F238E27FC236}">
                <a16:creationId xmlns:a16="http://schemas.microsoft.com/office/drawing/2014/main" id="{8AD39673-F028-4E92-8203-CEDFEE0B20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454" y="533400"/>
            <a:ext cx="16380020" cy="9220200"/>
          </a:xfrm>
          <a:prstGeom prst="rect">
            <a:avLst/>
          </a:prstGeom>
        </p:spPr>
      </p:pic>
      <p:sp>
        <p:nvSpPr>
          <p:cNvPr id="10" name="TextBox 9">
            <a:extLst>
              <a:ext uri="{FF2B5EF4-FFF2-40B4-BE49-F238E27FC236}">
                <a16:creationId xmlns:a16="http://schemas.microsoft.com/office/drawing/2014/main" id="{FF0F7452-BBE5-43AB-9617-7F9E4EBBD4FF}"/>
              </a:ext>
            </a:extLst>
          </p:cNvPr>
          <p:cNvSpPr txBox="1"/>
          <p:nvPr/>
        </p:nvSpPr>
        <p:spPr>
          <a:xfrm>
            <a:off x="15240" y="9933325"/>
            <a:ext cx="7315200" cy="923330"/>
          </a:xfrm>
          <a:prstGeom prst="rect">
            <a:avLst/>
          </a:prstGeom>
          <a:noFill/>
        </p:spPr>
        <p:txBody>
          <a:bodyPr wrap="square" rtlCol="0">
            <a:sp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hlinkClick r:id="rId5"/>
              </a:rPr>
              <a:t>https://www.youtube.com/watch?v=4Lb-6rxZxx0</a:t>
            </a:r>
            <a:r>
              <a:rPr lang="en-US" sz="1800" b="0" i="0" u="none" strike="noStrike" dirty="0">
                <a:solidFill>
                  <a:srgbClr val="000000"/>
                </a:solidFill>
                <a:effectLst/>
                <a:latin typeface="Arial" panose="020B0604020202020204" pitchFamily="34" charset="0"/>
              </a:rPr>
              <a:t>  </a:t>
            </a:r>
            <a:endParaRPr lang="en-US" b="0" dirty="0">
              <a:effectLst/>
            </a:endParaRPr>
          </a:p>
          <a:p>
            <a:br>
              <a:rPr lang="en-US" dirty="0"/>
            </a:br>
            <a:endParaRPr lang="en-US" dirty="0"/>
          </a:p>
        </p:txBody>
      </p:sp>
    </p:spTree>
    <p:extLst>
      <p:ext uri="{BB962C8B-B14F-4D97-AF65-F5344CB8AC3E}">
        <p14:creationId xmlns:p14="http://schemas.microsoft.com/office/powerpoint/2010/main" val="1785844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1" name="Picture 10">
            <a:extLst>
              <a:ext uri="{FF2B5EF4-FFF2-40B4-BE49-F238E27FC236}">
                <a16:creationId xmlns:a16="http://schemas.microsoft.com/office/drawing/2014/main" id="{FF99703C-D06C-43F4-BA69-76FA1F0519A9}"/>
              </a:ext>
            </a:extLst>
          </p:cNvPr>
          <p:cNvPicPr>
            <a:picLocks noChangeAspect="1"/>
          </p:cNvPicPr>
          <p:nvPr/>
        </p:nvPicPr>
        <p:blipFill>
          <a:blip r:embed="rId4"/>
          <a:stretch>
            <a:fillRect/>
          </a:stretch>
        </p:blipFill>
        <p:spPr>
          <a:xfrm>
            <a:off x="304800" y="919893"/>
            <a:ext cx="17368236" cy="7010206"/>
          </a:xfrm>
          <a:prstGeom prst="rect">
            <a:avLst/>
          </a:prstGeom>
        </p:spPr>
      </p:pic>
    </p:spTree>
    <p:extLst>
      <p:ext uri="{BB962C8B-B14F-4D97-AF65-F5344CB8AC3E}">
        <p14:creationId xmlns:p14="http://schemas.microsoft.com/office/powerpoint/2010/main" val="29867129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2417982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19376"/>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https://learning.oreilly.com/library/view/statistical-analysis-microsoft/9780134840437/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242280"/>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Statistical Analysis: Microsoft Excel 2016</a:t>
            </a:r>
            <a:r>
              <a:rPr lang="en-US" sz="4200" dirty="0">
                <a:solidFill>
                  <a:srgbClr val="FFFFFF"/>
                </a:solidFill>
                <a:latin typeface="League Spartan"/>
              </a:rPr>
              <a:t>, by Conrad Carlberg</a:t>
            </a:r>
          </a:p>
        </p:txBody>
      </p:sp>
      <p:pic>
        <p:nvPicPr>
          <p:cNvPr id="6146" name="Picture 2">
            <a:extLst>
              <a:ext uri="{FF2B5EF4-FFF2-40B4-BE49-F238E27FC236}">
                <a16:creationId xmlns:a16="http://schemas.microsoft.com/office/drawing/2014/main" id="{4123D64D-AB82-4C68-85EB-DDBC96C570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13452" y="1395239"/>
            <a:ext cx="5890728" cy="7732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577081"/>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4800" b="1" spc="340" dirty="0">
                <a:solidFill>
                  <a:srgbClr val="F2F0F4"/>
                </a:solidFill>
                <a:latin typeface="Gidole"/>
              </a:rPr>
              <a:t>stringfestanalytics.com</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Stringfest Analytics Resource Library</a:t>
            </a:r>
          </a:p>
        </p:txBody>
      </p:sp>
      <p:pic>
        <p:nvPicPr>
          <p:cNvPr id="8" name="Picture 7">
            <a:hlinkClick r:id="rId4"/>
            <a:extLst>
              <a:ext uri="{FF2B5EF4-FFF2-40B4-BE49-F238E27FC236}">
                <a16:creationId xmlns:a16="http://schemas.microsoft.com/office/drawing/2014/main" id="{D59C1406-8039-4EF4-903C-393F8BA571FB}"/>
              </a:ext>
            </a:extLst>
          </p:cNvPr>
          <p:cNvPicPr>
            <a:picLocks noChangeAspect="1"/>
          </p:cNvPicPr>
          <p:nvPr/>
        </p:nvPicPr>
        <p:blipFill>
          <a:blip r:embed="rId5"/>
          <a:stretch>
            <a:fillRect/>
          </a:stretch>
        </p:blipFill>
        <p:spPr>
          <a:xfrm>
            <a:off x="11201400" y="973818"/>
            <a:ext cx="6429028" cy="8288571"/>
          </a:xfrm>
          <a:prstGeom prst="rect">
            <a:avLst/>
          </a:prstGeom>
        </p:spPr>
      </p:pic>
    </p:spTree>
    <p:extLst>
      <p:ext uri="{BB962C8B-B14F-4D97-AF65-F5344CB8AC3E}">
        <p14:creationId xmlns:p14="http://schemas.microsoft.com/office/powerpoint/2010/main" val="26319486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OBJECTIVES FOR TODAY</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6792180"/>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Normality explained</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Normality and statistical inference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Sampling and the margin of error </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Conditional probability</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Next steps for learning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8295729" cy="1154162"/>
          </a:xfrm>
          <a:prstGeom prst="rect">
            <a:avLst/>
          </a:prstGeom>
        </p:spPr>
        <p:txBody>
          <a:bodyPr wrap="square" lIns="0" tIns="0" rIns="0" bIns="0" rtlCol="0" anchor="t">
            <a:spAutoFit/>
          </a:bodyPr>
          <a:lstStyle/>
          <a:p>
            <a:pPr>
              <a:lnSpc>
                <a:spcPts val="9000"/>
              </a:lnSpc>
            </a:pPr>
            <a:r>
              <a:rPr lang="en-US" sz="7500" spc="375" dirty="0">
                <a:solidFill>
                  <a:srgbClr val="000000"/>
                </a:solidFill>
                <a:latin typeface="League Spartan Bold"/>
              </a:rPr>
              <a:t>PREREQUISITES</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6304868"/>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Familiarity with descriptive statistics (mean/median/mode, standard deviation/variance)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Experience with intermediate Excel functions (</a:t>
            </a:r>
            <a:r>
              <a:rPr lang="en-US" sz="3200" spc="30" dirty="0">
                <a:solidFill>
                  <a:srgbClr val="000000"/>
                </a:solidFill>
                <a:latin typeface="Consolas" panose="020B0609020204030204" pitchFamily="49" charset="0"/>
              </a:rPr>
              <a:t>MATCH()</a:t>
            </a:r>
            <a:r>
              <a:rPr lang="en-US" sz="3200" spc="30" dirty="0">
                <a:solidFill>
                  <a:srgbClr val="000000"/>
                </a:solidFill>
                <a:latin typeface="Gidole"/>
              </a:rPr>
              <a:t>, nested </a:t>
            </a:r>
            <a:r>
              <a:rPr lang="en-US" sz="3200" spc="30" dirty="0">
                <a:solidFill>
                  <a:srgbClr val="000000"/>
                </a:solidFill>
                <a:latin typeface="Consolas" panose="020B0609020204030204" pitchFamily="49" charset="0"/>
              </a:rPr>
              <a:t>IF()</a:t>
            </a:r>
            <a:r>
              <a:rPr lang="en-US" sz="3200" spc="30" dirty="0">
                <a:solidFill>
                  <a:srgbClr val="000000"/>
                </a:solidFill>
                <a:latin typeface="Gidole"/>
              </a:rPr>
              <a:t> statements, etc.)</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Ability to insert and modify Excel charts</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132893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20038" y="3316520"/>
            <a:ext cx="5905084" cy="5817555"/>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Workshop repo: </a:t>
            </a:r>
            <a:r>
              <a:rPr lang="en-US" sz="3200" spc="30" dirty="0">
                <a:solidFill>
                  <a:srgbClr val="000000"/>
                </a:solidFill>
                <a:latin typeface="Gidole"/>
                <a:hlinkClick r:id="rId4"/>
              </a:rPr>
              <a:t>https://github.com/summerofgeorge/stats-ms-excel-toronto</a:t>
            </a:r>
            <a:r>
              <a:rPr lang="en-US" sz="3200" spc="30" dirty="0">
                <a:solidFill>
                  <a:srgbClr val="000000"/>
                </a:solidFill>
                <a:latin typeface="Gidole"/>
              </a:rPr>
              <a:t>  </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026" name="Picture 2" descr="Why Excel is the best way to learn data analytics">
            <a:extLst>
              <a:ext uri="{FF2B5EF4-FFF2-40B4-BE49-F238E27FC236}">
                <a16:creationId xmlns:a16="http://schemas.microsoft.com/office/drawing/2014/main" id="{2A46BAE1-3A3F-4F18-8F6F-0064A271A4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5067" y="75635"/>
            <a:ext cx="15517866" cy="87288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BA7B29EA-0864-4FBA-BC63-163742581338}"/>
              </a:ext>
            </a:extLst>
          </p:cNvPr>
          <p:cNvSpPr txBox="1"/>
          <p:nvPr/>
        </p:nvSpPr>
        <p:spPr>
          <a:xfrm>
            <a:off x="0" y="9224211"/>
            <a:ext cx="18106366" cy="646331"/>
          </a:xfrm>
          <a:prstGeom prst="rect">
            <a:avLst/>
          </a:prstGeom>
          <a:noFill/>
        </p:spPr>
        <p:txBody>
          <a:bodyPr wrap="square" rtlCol="0">
            <a:spAutoFit/>
          </a:bodyPr>
          <a:lstStyle/>
          <a:p>
            <a:r>
              <a:rPr lang="en-US" sz="3600" dirty="0">
                <a:latin typeface="Gidole" panose="02000503000000000000" pitchFamily="50" charset="0"/>
                <a:hlinkClick r:id="rId5"/>
              </a:rPr>
              <a:t>https://georgejmount.com/why-excel-is-the-best-way-to-learn-data-analytics/</a:t>
            </a:r>
            <a:r>
              <a:rPr lang="en-US" sz="3600" dirty="0">
                <a:latin typeface="Gidole" panose="02000503000000000000" pitchFamily="50" charset="0"/>
              </a:rPr>
              <a:t>  </a:t>
            </a:r>
          </a:p>
        </p:txBody>
      </p:sp>
    </p:spTree>
    <p:extLst>
      <p:ext uri="{BB962C8B-B14F-4D97-AF65-F5344CB8AC3E}">
        <p14:creationId xmlns:p14="http://schemas.microsoft.com/office/powerpoint/2010/main" val="1377836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NORMALITY EXPLAINED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1821</TotalTime>
  <Words>2167</Words>
  <Application>Microsoft Office PowerPoint</Application>
  <PresentationFormat>Custom</PresentationFormat>
  <Paragraphs>202</Paragraphs>
  <Slides>36</Slides>
  <Notes>34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36</vt:i4>
      </vt:variant>
    </vt:vector>
  </HeadingPairs>
  <TitlesOfParts>
    <vt:vector size="47" baseType="lpstr">
      <vt:lpstr>League Spartan Bold</vt:lpstr>
      <vt:lpstr>Calibri</vt:lpstr>
      <vt:lpstr>Roboto Mono</vt:lpstr>
      <vt:lpstr>Arial</vt:lpstr>
      <vt:lpstr>Gidole Bold</vt:lpstr>
      <vt:lpstr>League Spartan Italics</vt:lpstr>
      <vt:lpstr>Gidole</vt:lpstr>
      <vt:lpstr>League Spartan</vt:lpstr>
      <vt:lpstr>Consolas</vt:lpstr>
      <vt:lpstr>Open Sans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187</cp:revision>
  <dcterms:created xsi:type="dcterms:W3CDTF">2006-08-16T00:00:00Z</dcterms:created>
  <dcterms:modified xsi:type="dcterms:W3CDTF">2020-08-31T11:28:04Z</dcterms:modified>
  <dc:identifier>DADurESpNu8</dc:identifier>
</cp:coreProperties>
</file>

<file path=docProps/thumbnail.jpeg>
</file>